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0" r:id="rId4"/>
    <p:sldId id="263" r:id="rId5"/>
    <p:sldId id="261" r:id="rId6"/>
    <p:sldId id="262" r:id="rId7"/>
  </p:sldIdLst>
  <p:sldSz cx="9144000" cy="6858000" type="screen4x3"/>
  <p:notesSz cx="69469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 userDrawn="1">
          <p15:clr>
            <a:srgbClr val="A4A3A4"/>
          </p15:clr>
        </p15:guide>
        <p15:guide id="2" pos="218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2856" y="72"/>
      </p:cViewPr>
      <p:guideLst>
        <p:guide orient="horz" pos="2920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355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46355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r">
              <a:defRPr sz="1200"/>
            </a:lvl1pPr>
          </a:lstStyle>
          <a:p>
            <a:fld id="{184C0251-AA55-4327-8BE5-96E309418B85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5" tIns="46333" rIns="92665" bIns="4633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403725"/>
            <a:ext cx="5557520" cy="4171950"/>
          </a:xfrm>
          <a:prstGeom prst="rect">
            <a:avLst/>
          </a:prstGeom>
        </p:spPr>
        <p:txBody>
          <a:bodyPr vert="horz" lIns="92665" tIns="46333" rIns="92665" bIns="463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10323" cy="463550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69" y="8805841"/>
            <a:ext cx="3010323" cy="463550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r">
              <a:defRPr sz="1200"/>
            </a:lvl1pPr>
          </a:lstStyle>
          <a:p>
            <a:fld id="{10049BBF-8FDD-4BB4-82FD-4459A14DA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16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image" Target="../media/image2.png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image" Target="../media/image8.jpeg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image" Target="../media/image12.jpeg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60375" y="173038"/>
            <a:ext cx="5949950" cy="4462462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49BBF-8FDD-4BB4-82FD-4459A14DA9D6}" type="slidenum">
              <a:rPr lang="en-US" smtClean="0"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" y="4712757"/>
            <a:ext cx="1466568" cy="141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926253" y="6132379"/>
            <a:ext cx="308751" cy="7436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698131" y="6132379"/>
            <a:ext cx="308751" cy="7436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677" y="7107766"/>
            <a:ext cx="1466568" cy="141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49" y="7107767"/>
            <a:ext cx="1466568" cy="141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703" y="4722415"/>
            <a:ext cx="1466568" cy="141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6257926"/>
            <a:ext cx="3048917" cy="255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>
            <a:off x="4631266" y="5948892"/>
            <a:ext cx="154376" cy="5552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631267" y="6132379"/>
            <a:ext cx="366642" cy="18252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29" idx="2"/>
          </p:cNvCxnSpPr>
          <p:nvPr/>
        </p:nvCxnSpPr>
        <p:spPr>
          <a:xfrm>
            <a:off x="5132987" y="6142037"/>
            <a:ext cx="270157" cy="18155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268066" y="5948892"/>
            <a:ext cx="289454" cy="695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324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1050" y="231775"/>
            <a:ext cx="5229225" cy="3922713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49BBF-8FDD-4BB4-82FD-4459A14DA9D6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98" y="4215408"/>
            <a:ext cx="1386754" cy="134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1049058" y="5490171"/>
            <a:ext cx="1" cy="255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4" t="13968" r="7020"/>
          <a:stretch/>
        </p:blipFill>
        <p:spPr bwMode="auto">
          <a:xfrm>
            <a:off x="355682" y="5746089"/>
            <a:ext cx="1386754" cy="115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Image result for anaphas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46" r="54114" b="32061"/>
          <a:stretch/>
        </p:blipFill>
        <p:spPr bwMode="auto">
          <a:xfrm>
            <a:off x="2085461" y="3988461"/>
            <a:ext cx="3631187" cy="223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CYTOKINESI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328" y="6075970"/>
            <a:ext cx="2624384" cy="269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plant CYTOKINESI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5" y="7218860"/>
            <a:ext cx="4090952" cy="146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114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60375" y="173038"/>
            <a:ext cx="5949950" cy="4462462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49BBF-8FDD-4BB4-82FD-4459A14DA9D6}" type="slidenum">
              <a:rPr lang="en-US" smtClean="0"/>
              <a:t>3</a:t>
            </a:fld>
            <a:endParaRPr lang="en-US"/>
          </a:p>
        </p:txBody>
      </p:sp>
      <p:pic>
        <p:nvPicPr>
          <p:cNvPr id="4098" name="Picture 2" descr="https://swh-826d.kxcdn.com/wp-content/uploads/2016/03/Meiosis-vs-Mitosi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89"/>
          <a:stretch/>
        </p:blipFill>
        <p:spPr bwMode="auto">
          <a:xfrm>
            <a:off x="308751" y="4249208"/>
            <a:ext cx="6252210" cy="26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CROSSING OVER, SYNAPS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699" y="7030509"/>
            <a:ext cx="3550638" cy="1652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324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00063" y="309563"/>
            <a:ext cx="5946775" cy="4460875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49BBF-8FDD-4BB4-82FD-4459A14DA9D6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2" descr="Image result for independent assortment in meios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18" y="5253567"/>
            <a:ext cx="6223265" cy="335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690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60375" y="173038"/>
            <a:ext cx="5949950" cy="4462462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49BBF-8FDD-4BB4-82FD-4459A14DA9D6}" type="slidenum">
              <a:rPr lang="en-US" smtClean="0"/>
              <a:t>5</a:t>
            </a:fld>
            <a:endParaRPr lang="en-US"/>
          </a:p>
        </p:txBody>
      </p:sp>
      <p:pic>
        <p:nvPicPr>
          <p:cNvPr id="5122" name="Picture 2" descr="Image result for ANAPHASE MITOSIS VS MEIOSI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2" t="24428" r="26908" b="39949"/>
          <a:stretch/>
        </p:blipFill>
        <p:spPr bwMode="auto">
          <a:xfrm>
            <a:off x="333560" y="4870843"/>
            <a:ext cx="6202592" cy="34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324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14363" y="179388"/>
            <a:ext cx="5473700" cy="4105275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49BBF-8FDD-4BB4-82FD-4459A14DA9D6}" type="slidenum">
              <a:rPr lang="en-US" smtClean="0"/>
              <a:t>6</a:t>
            </a:fld>
            <a:endParaRPr lang="en-US" dirty="0"/>
          </a:p>
        </p:txBody>
      </p:sp>
      <p:pic>
        <p:nvPicPr>
          <p:cNvPr id="7170" name="Picture 2" descr="Image result for MEIOSIS 2 VS MITOSI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7" t="30280" r="63931" b="32316"/>
          <a:stretch/>
        </p:blipFill>
        <p:spPr bwMode="auto">
          <a:xfrm>
            <a:off x="750487" y="3662669"/>
            <a:ext cx="2112400" cy="285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Image result for ANAPHAS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62"/>
          <a:stretch/>
        </p:blipFill>
        <p:spPr bwMode="auto">
          <a:xfrm rot="16200000">
            <a:off x="3623609" y="3985223"/>
            <a:ext cx="2427170" cy="177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3126" y="6528684"/>
            <a:ext cx="2701573" cy="2621230"/>
          </a:xfrm>
          <a:prstGeom prst="rect">
            <a:avLst/>
          </a:prstGeom>
          <a:noFill/>
        </p:spPr>
        <p:txBody>
          <a:bodyPr wrap="square" lIns="92665" tIns="46333" rIns="92665" bIns="46333" rtlCol="0">
            <a:spAutoFit/>
          </a:bodyPr>
          <a:lstStyle/>
          <a:p>
            <a:r>
              <a:rPr lang="en-US" dirty="0" smtClean="0"/>
              <a:t>                  n = 4</a:t>
            </a:r>
          </a:p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46264" y="6247837"/>
            <a:ext cx="2933136" cy="2902076"/>
          </a:xfrm>
          <a:prstGeom prst="rect">
            <a:avLst/>
          </a:prstGeom>
          <a:noFill/>
        </p:spPr>
        <p:txBody>
          <a:bodyPr wrap="square" lIns="92665" tIns="46333" rIns="92665" bIns="46333" rtlCol="0">
            <a:spAutoFit/>
          </a:bodyPr>
          <a:lstStyle/>
          <a:p>
            <a:r>
              <a:rPr lang="en-US" dirty="0" smtClean="0"/>
              <a:t>                    n = 2</a:t>
            </a:r>
          </a:p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99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13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95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5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1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74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17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74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18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564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61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1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A12D0-AD10-4987-8FFF-ABD901C27896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D6E2F-33AC-4A3F-A85E-61BE811E0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67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Main Goals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4040188" cy="639762"/>
          </a:xfrm>
        </p:spPr>
        <p:txBody>
          <a:bodyPr/>
          <a:lstStyle/>
          <a:p>
            <a:pPr algn="ctr"/>
            <a:r>
              <a:rPr lang="en-US" sz="3200" dirty="0" smtClean="0"/>
              <a:t>MITOSIS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______________________ CELLS TO REPLACE ________________________ CELLS.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____ ____________________ DAUGHTER CELLS FROM 1 PARENT CELL DIVIDING ONCE.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PLOIDY LEVEL IS ___________ 2n: TWO COPIES OF EACH _________________________ CHROMOSOME.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914400"/>
            <a:ext cx="4041775" cy="639762"/>
          </a:xfrm>
        </p:spPr>
        <p:txBody>
          <a:bodyPr/>
          <a:lstStyle/>
          <a:p>
            <a:pPr algn="ctr"/>
            <a:r>
              <a:rPr lang="en-US" sz="3200" dirty="0" smtClean="0"/>
              <a:t>MEIOSIS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00" y="1600200"/>
            <a:ext cx="4041775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___________________ CELLS TO BE USED IN _________________________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4 GENETICALLY ________________ DAUGHTER CELLS FROM 1 PARENT CELL DIVIDING ____________.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PLOIDY LEVEL IS HAPLOID  n: _______ COPY OF EACH HOMOLOGOUS CHROMOSOME.</a:t>
            </a:r>
          </a:p>
        </p:txBody>
      </p:sp>
    </p:spTree>
    <p:extLst>
      <p:ext uri="{BB962C8B-B14F-4D97-AF65-F5344CB8AC3E}">
        <p14:creationId xmlns:p14="http://schemas.microsoft.com/office/powerpoint/2010/main" val="3204712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914400"/>
          </a:xfrm>
        </p:spPr>
        <p:txBody>
          <a:bodyPr/>
          <a:lstStyle/>
          <a:p>
            <a:r>
              <a:rPr lang="en-US" b="1" dirty="0" smtClean="0"/>
              <a:t>Similarities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PARENT CELL GOES THROUGH G1, S &amp; G2 OF __________________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_________________ IDENTICALLY DUPLICATES EACH INITIAL HOMOLOGOUS CHROMOSOME.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CHROMOSOMES ALIGN IN CENTER DURING ___________________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___________________FIBERS PULL APART DNA BY ATTACHING TO ______________________ REGION ON ______________________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__________________________DIVIDES CYTOPLASM, CELL MEMBRANE &amp; CELL WALL (IF PRESENT).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2612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CHROMOSOME ACTION DIFFERENCES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4040188" cy="639762"/>
          </a:xfrm>
        </p:spPr>
        <p:txBody>
          <a:bodyPr/>
          <a:lstStyle/>
          <a:p>
            <a:pPr algn="ctr"/>
            <a:r>
              <a:rPr lang="en-US" sz="3200" dirty="0" smtClean="0"/>
              <a:t>MITOSIS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600200"/>
            <a:ext cx="4267200" cy="50292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PROPHASE</a:t>
            </a:r>
            <a:r>
              <a:rPr lang="en-US" dirty="0" smtClean="0"/>
              <a:t>: NUCLEAR MEMBRANE DEGRADED. DUPLICATED HOMOLOGOUS CHROMOSOMES DO NOT ______________________</a:t>
            </a:r>
          </a:p>
          <a:p>
            <a:r>
              <a:rPr lang="en-US" b="1" u="sng" dirty="0" smtClean="0"/>
              <a:t>METAPHASE</a:t>
            </a:r>
            <a:r>
              <a:rPr lang="en-US" dirty="0" smtClean="0"/>
              <a:t>:                               EACH DUPLICATED HOMOLOGOUS CHROMOSOME ALIGNS ________________________ AT CENTER OF CELL.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914400"/>
            <a:ext cx="4041775" cy="639762"/>
          </a:xfrm>
        </p:spPr>
        <p:txBody>
          <a:bodyPr/>
          <a:lstStyle/>
          <a:p>
            <a:pPr algn="ctr"/>
            <a:r>
              <a:rPr lang="en-US" sz="3200" dirty="0" smtClean="0"/>
              <a:t>MEIOSIS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5800" y="1600200"/>
            <a:ext cx="4422775" cy="5029200"/>
          </a:xfrm>
        </p:spPr>
        <p:txBody>
          <a:bodyPr/>
          <a:lstStyle/>
          <a:p>
            <a:r>
              <a:rPr lang="en-US" b="1" u="sng" dirty="0" smtClean="0"/>
              <a:t>PROPHASE 1</a:t>
            </a:r>
            <a:r>
              <a:rPr lang="en-US" dirty="0" smtClean="0"/>
              <a:t>: NUCLEAR MEMBRANE DEGRADED. DUPLICATED HOMOLOGOUS CHROMOSOMES UNDERGO ____________________&amp; TRANSLOCATION OF DNA (________________________)</a:t>
            </a:r>
          </a:p>
          <a:p>
            <a:pPr lvl="0"/>
            <a:r>
              <a:rPr lang="en-US" b="1" u="sng" dirty="0" smtClean="0">
                <a:solidFill>
                  <a:prstClr val="black"/>
                </a:solidFill>
              </a:rPr>
              <a:t>METAPHASE 1</a:t>
            </a:r>
            <a:r>
              <a:rPr lang="en-US" dirty="0">
                <a:solidFill>
                  <a:prstClr val="black"/>
                </a:solidFill>
              </a:rPr>
              <a:t>: </a:t>
            </a:r>
            <a:r>
              <a:rPr lang="en-US" dirty="0" smtClean="0">
                <a:solidFill>
                  <a:prstClr val="black"/>
                </a:solidFill>
              </a:rPr>
              <a:t>DUPLICATED HOMOLOGOUS </a:t>
            </a:r>
            <a:r>
              <a:rPr lang="en-US" dirty="0">
                <a:solidFill>
                  <a:prstClr val="black"/>
                </a:solidFill>
              </a:rPr>
              <a:t>CHROMOSOMES </a:t>
            </a:r>
            <a:r>
              <a:rPr lang="en-US" dirty="0" smtClean="0">
                <a:solidFill>
                  <a:prstClr val="black"/>
                </a:solidFill>
              </a:rPr>
              <a:t>ALIGN AS ___________ AT CENTER OF CELL.</a:t>
            </a: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269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METAPHASE 1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BESIDES DIVERSITY FROM _______________ __________, THE _______________________ OF CHROMOSOMES IS ALSO RANDOM.</a:t>
            </a:r>
          </a:p>
          <a:p>
            <a:r>
              <a:rPr lang="en-US" dirty="0" smtClean="0"/>
              <a:t>____________________________  ____________________________ LEADS TO MANY POSSIBLE CHROMOSOME ARRANGEMENTS, THUS MANY POSSIBLE ____________________.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CHROMOSOME ACTION DIFFERENCES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4040188" cy="639762"/>
          </a:xfrm>
        </p:spPr>
        <p:txBody>
          <a:bodyPr/>
          <a:lstStyle/>
          <a:p>
            <a:pPr algn="ctr"/>
            <a:r>
              <a:rPr lang="en-US" sz="3200" dirty="0" smtClean="0"/>
              <a:t>MITOSIS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600200"/>
            <a:ext cx="4267200" cy="50292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ANAPHASE</a:t>
            </a:r>
            <a:r>
              <a:rPr lang="en-US" dirty="0" smtClean="0"/>
              <a:t>: EACH DUPLICATED CHROMOSOME SEPARATED INTO SINGLE CHROMOSOMES (______________________).</a:t>
            </a:r>
          </a:p>
          <a:p>
            <a:r>
              <a:rPr lang="en-US" b="1" u="sng" dirty="0" smtClean="0"/>
              <a:t>TELOPHASE/CYTOKINESIS</a:t>
            </a:r>
            <a:r>
              <a:rPr lang="en-US" dirty="0" smtClean="0"/>
              <a:t>:                               NUCLEUS REFORMS AROUND ___________________ CHROMOSOMES. ORIGINAL CELL SPLIT INTO 2 CELLS.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914400"/>
            <a:ext cx="4041775" cy="639762"/>
          </a:xfrm>
        </p:spPr>
        <p:txBody>
          <a:bodyPr/>
          <a:lstStyle/>
          <a:p>
            <a:pPr algn="ctr"/>
            <a:r>
              <a:rPr lang="en-US" sz="3200" dirty="0" smtClean="0"/>
              <a:t>MEIOSIS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5800" y="1600200"/>
            <a:ext cx="4422775" cy="5029200"/>
          </a:xfrm>
        </p:spPr>
        <p:txBody>
          <a:bodyPr/>
          <a:lstStyle/>
          <a:p>
            <a:r>
              <a:rPr lang="en-US" b="1" u="sng" dirty="0" smtClean="0"/>
              <a:t>ANAPHASE 1</a:t>
            </a:r>
            <a:r>
              <a:rPr lang="en-US" dirty="0" smtClean="0"/>
              <a:t>: PAIRS OF DUPLICATED HOMOLOGOUS CHROMOSOMES (______________) SEPARATED INTO DUPLICATED HOMOLOGOUS CHROMOSOMES.</a:t>
            </a:r>
          </a:p>
          <a:p>
            <a:r>
              <a:rPr lang="en-US" b="1" u="sng" dirty="0" smtClean="0"/>
              <a:t>TELOPHASE/CYTOKINESIS </a:t>
            </a:r>
            <a:r>
              <a:rPr lang="en-US" b="1" u="sng" dirty="0" smtClean="0">
                <a:solidFill>
                  <a:prstClr val="black"/>
                </a:solidFill>
              </a:rPr>
              <a:t>1</a:t>
            </a:r>
            <a:r>
              <a:rPr lang="en-US" dirty="0">
                <a:solidFill>
                  <a:prstClr val="black"/>
                </a:solidFill>
              </a:rPr>
              <a:t>: </a:t>
            </a:r>
            <a:r>
              <a:rPr lang="en-US" dirty="0" smtClean="0"/>
              <a:t>NUCLEUS REFORMS AROUND _________________________ _________________________. ORIGINAL CELL SPLIT INTO 2 CELLS.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828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914400"/>
          </a:xfrm>
        </p:spPr>
        <p:txBody>
          <a:bodyPr/>
          <a:lstStyle/>
          <a:p>
            <a:r>
              <a:rPr lang="en-US" b="1" dirty="0" smtClean="0"/>
              <a:t>MEIOSIS 2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EACH CELL FROM MEIOSIS 1 UNDERGOES INTERPHASE WITHOUT </a:t>
            </a:r>
            <a:r>
              <a:rPr lang="en-US" b="1" u="sng" dirty="0" smtClean="0"/>
              <a:t>_______ __________________________</a:t>
            </a:r>
            <a:endParaRPr lang="en-US" dirty="0" smtClean="0"/>
          </a:p>
          <a:p>
            <a:r>
              <a:rPr lang="en-US" dirty="0" smtClean="0"/>
              <a:t>DNA IN CELLS IS __________________________ FROM CROSSING-OVER.</a:t>
            </a:r>
          </a:p>
          <a:p>
            <a:r>
              <a:rPr lang="en-US" dirty="0" smtClean="0"/>
              <a:t>ALL PHASES PMATC-2 OCCUR AND APPEAR AS A _________________ DIVISION.</a:t>
            </a:r>
          </a:p>
          <a:p>
            <a:r>
              <a:rPr lang="en-US" dirty="0" smtClean="0"/>
              <a:t>DIFFERENTIABLE ONLY IF _____________________ IS APPARENT OR IF ___________LEVEL INFORMATION PROVIDED.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023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325</Words>
  <Application>Microsoft Office PowerPoint</Application>
  <PresentationFormat>On-screen Show (4:3)</PresentationFormat>
  <Paragraphs>59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Main Goals</vt:lpstr>
      <vt:lpstr>Similarities</vt:lpstr>
      <vt:lpstr>CHROMOSOME ACTION DIFFERENCES</vt:lpstr>
      <vt:lpstr>METAPHASE 1</vt:lpstr>
      <vt:lpstr>CHROMOSOME ACTION DIFFERENCES</vt:lpstr>
      <vt:lpstr>MEIOSIS 2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Leanne</dc:creator>
  <cp:lastModifiedBy>Petrov, Leanne</cp:lastModifiedBy>
  <cp:revision>57</cp:revision>
  <cp:lastPrinted>2018-01-17T12:20:59Z</cp:lastPrinted>
  <dcterms:created xsi:type="dcterms:W3CDTF">2018-01-14T14:42:13Z</dcterms:created>
  <dcterms:modified xsi:type="dcterms:W3CDTF">2018-01-17T12:21:06Z</dcterms:modified>
</cp:coreProperties>
</file>